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descr="C:\Users\jnsch\Desktop\O14ThemesHandoffs\WorkingFiles\FinalHanoff\Sketchbook\Cover.jpg"/>
          <p:cNvPicPr>
            <a:picLocks noChangeAspect="1" noChangeArrowheads="1"/>
          </p:cNvPicPr>
          <p:nvPr/>
        </p:nvPicPr>
        <p:blipFill>
          <a:blip r:embed="rId2">
            <a:duotone>
              <a:prstClr val="black"/>
              <a:schemeClr val="tx2">
                <a:tint val="45000"/>
                <a:satMod val="400000"/>
              </a:schemeClr>
            </a:duotone>
            <a:lum bright="2000"/>
          </a:blip>
          <a:srcRect/>
          <a:stretch>
            <a:fillRect/>
          </a:stretch>
        </p:blipFill>
        <p:spPr bwMode="auto">
          <a:xfrm>
            <a:off x="0" y="0"/>
            <a:ext cx="9144000" cy="6858000"/>
          </a:xfrm>
          <a:prstGeom prst="rect">
            <a:avLst/>
          </a:prstGeom>
          <a:noFill/>
        </p:spPr>
      </p:pic>
      <p:grpSp>
        <p:nvGrpSpPr>
          <p:cNvPr id="16" name="Group 15"/>
          <p:cNvGrpSpPr/>
          <p:nvPr/>
        </p:nvGrpSpPr>
        <p:grpSpPr>
          <a:xfrm rot="20533676">
            <a:off x="618027" y="3923015"/>
            <a:ext cx="2508736" cy="2527488"/>
            <a:chOff x="494947" y="417279"/>
            <a:chExt cx="2417578" cy="2421351"/>
          </a:xfrm>
        </p:grpSpPr>
        <p:sp>
          <p:nvSpPr>
            <p:cNvPr id="12" name="Freeform 11"/>
            <p:cNvSpPr/>
            <p:nvPr/>
          </p:nvSpPr>
          <p:spPr>
            <a:xfrm>
              <a:off x="494947" y="494484"/>
              <a:ext cx="2328384" cy="2344146"/>
            </a:xfrm>
            <a:custGeom>
              <a:avLst/>
              <a:gdLst>
                <a:gd name="connsiteX0" fmla="*/ 94077 w 2328384"/>
                <a:gd name="connsiteY0" fmla="*/ 0 h 2344146"/>
                <a:gd name="connsiteX1" fmla="*/ 0 w 2328384"/>
                <a:gd name="connsiteY1" fmla="*/ 2344146 h 2344146"/>
                <a:gd name="connsiteX2" fmla="*/ 2328384 w 2328384"/>
                <a:gd name="connsiteY2" fmla="*/ 2250067 h 2344146"/>
                <a:gd name="connsiteX3" fmla="*/ 94077 w 2328384"/>
                <a:gd name="connsiteY3" fmla="*/ 0 h 2344146"/>
              </a:gdLst>
              <a:ahLst/>
              <a:cxnLst>
                <a:cxn ang="0">
                  <a:pos x="connsiteX0" y="connsiteY0"/>
                </a:cxn>
                <a:cxn ang="0">
                  <a:pos x="connsiteX1" y="connsiteY1"/>
                </a:cxn>
                <a:cxn ang="0">
                  <a:pos x="connsiteX2" y="connsiteY2"/>
                </a:cxn>
                <a:cxn ang="0">
                  <a:pos x="connsiteX3" y="connsiteY3"/>
                </a:cxn>
              </a:cxnLst>
              <a:rect l="l" t="t" r="r" b="b"/>
              <a:pathLst>
                <a:path w="2328384" h="2344146">
                  <a:moveTo>
                    <a:pt x="94077" y="0"/>
                  </a:moveTo>
                  <a:lnTo>
                    <a:pt x="0" y="2344146"/>
                  </a:lnTo>
                  <a:lnTo>
                    <a:pt x="2328384" y="2250067"/>
                  </a:lnTo>
                  <a:lnTo>
                    <a:pt x="94077" y="0"/>
                  </a:lnTo>
                  <a:close/>
                </a:path>
              </a:pathLst>
            </a:custGeom>
            <a:gradFill flip="none" rotWithShape="1">
              <a:gsLst>
                <a:gs pos="0">
                  <a:srgbClr val="000100">
                    <a:alpha val="31000"/>
                  </a:srgbClr>
                </a:gs>
                <a:gs pos="49000">
                  <a:srgbClr val="FEFFFF">
                    <a:alpha val="0"/>
                  </a:srgbClr>
                </a:gs>
              </a:gsLst>
              <a:path path="circle">
                <a:fillToRect t="100000" r="100000"/>
              </a:path>
              <a:tileRect l="-100000" b="-100000"/>
            </a:gradFill>
            <a:ln>
              <a:noFill/>
            </a:ln>
            <a:effectLst>
              <a:outerShdw blurRad="50800" dist="12700" dir="5400000" rotWithShape="0">
                <a:srgbClr val="000000">
                  <a:alpha val="37000"/>
                </a:srgbClr>
              </a:outerShdw>
              <a:softEdge rad="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90935" y="417279"/>
              <a:ext cx="2321590" cy="2321590"/>
            </a:xfrm>
            <a:prstGeom prst="rect">
              <a:avLst/>
            </a:prstGeom>
            <a:gradFill flip="none" rotWithShape="1">
              <a:gsLst>
                <a:gs pos="0">
                  <a:srgbClr val="FAE148"/>
                </a:gs>
                <a:gs pos="100000">
                  <a:srgbClr val="FFEB63"/>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stickie-shadow.png"/>
            <p:cNvPicPr>
              <a:picLocks noChangeAspect="1"/>
            </p:cNvPicPr>
            <p:nvPr/>
          </p:nvPicPr>
          <p:blipFill>
            <a:blip r:embed="rId3"/>
            <a:stretch>
              <a:fillRect/>
            </a:stretch>
          </p:blipFill>
          <p:spPr>
            <a:xfrm>
              <a:off x="614456" y="436040"/>
              <a:ext cx="404704" cy="461174"/>
            </a:xfrm>
            <a:prstGeom prst="rect">
              <a:avLst/>
            </a:prstGeom>
          </p:spPr>
        </p:pic>
        <p:pic>
          <p:nvPicPr>
            <p:cNvPr id="15" name="Picture 14" descr="stickie-shadow.png"/>
            <p:cNvPicPr>
              <a:picLocks noChangeAspect="1"/>
            </p:cNvPicPr>
            <p:nvPr/>
          </p:nvPicPr>
          <p:blipFill>
            <a:blip r:embed="rId3"/>
            <a:stretch>
              <a:fillRect/>
            </a:stretch>
          </p:blipFill>
          <p:spPr>
            <a:xfrm rot="16200000">
              <a:off x="637932" y="2282410"/>
              <a:ext cx="404704" cy="461174"/>
            </a:xfrm>
            <a:prstGeom prst="rect">
              <a:avLst/>
            </a:prstGeom>
          </p:spPr>
        </p:pic>
      </p:grpSp>
      <p:pic>
        <p:nvPicPr>
          <p:cNvPr id="8" name="Picture 7" descr="TitleCard.png"/>
          <p:cNvPicPr>
            <a:picLocks noChangeAspect="1"/>
          </p:cNvPicPr>
          <p:nvPr/>
        </p:nvPicPr>
        <p:blipFill>
          <a:blip r:embed="rId4"/>
          <a:stretch>
            <a:fillRect/>
          </a:stretch>
        </p:blipFill>
        <p:spPr>
          <a:xfrm rot="343346">
            <a:off x="2856203" y="2587842"/>
            <a:ext cx="5773084" cy="3850817"/>
          </a:xfrm>
          <a:prstGeom prst="rect">
            <a:avLst/>
          </a:prstGeom>
        </p:spPr>
      </p:pic>
      <p:sp>
        <p:nvSpPr>
          <p:cNvPr id="2" name="Title 1"/>
          <p:cNvSpPr>
            <a:spLocks noGrp="1"/>
          </p:cNvSpPr>
          <p:nvPr>
            <p:ph type="ctrTitle"/>
          </p:nvPr>
        </p:nvSpPr>
        <p:spPr>
          <a:xfrm rot="360000">
            <a:off x="3339809" y="3015792"/>
            <a:ext cx="4847038" cy="1599722"/>
          </a:xfrm>
        </p:spPr>
        <p:txBody>
          <a:bodyPr anchor="b"/>
          <a:lstStyle>
            <a:lvl1pPr>
              <a:defRPr sz="4800">
                <a:solidFill>
                  <a:srgbClr val="000100"/>
                </a:solidFill>
                <a:effectLst>
                  <a:outerShdw blurRad="63500" sx="102000" sy="102000" algn="ctr" rotWithShape="0">
                    <a:srgbClr val="FFFFFF">
                      <a:alpha val="4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rot="360000">
            <a:off x="3200499" y="4766916"/>
            <a:ext cx="4836456" cy="1040845"/>
          </a:xfrm>
        </p:spPr>
        <p:txBody>
          <a:bodyPr>
            <a:normAutofit/>
          </a:bodyPr>
          <a:lstStyle>
            <a:lvl1pPr marL="0" indent="0" algn="ctr">
              <a:buNone/>
              <a:defRPr sz="1800">
                <a:solidFill>
                  <a:srgbClr val="0001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20520000">
            <a:off x="963292" y="5061539"/>
            <a:ext cx="1968535" cy="534991"/>
          </a:xfrm>
        </p:spPr>
        <p:txBody>
          <a:bodyPr anchor="t"/>
          <a:lstStyle>
            <a:lvl1pPr algn="ctr">
              <a:defRPr sz="2200">
                <a:solidFill>
                  <a:schemeClr val="accent1"/>
                </a:solidFill>
              </a:defRPr>
            </a:lvl1p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a:xfrm rot="20520000">
            <a:off x="647592" y="4135346"/>
            <a:ext cx="2085881" cy="835010"/>
          </a:xfrm>
        </p:spPr>
        <p:txBody>
          <a:bodyPr anchor="ctr"/>
          <a:lstStyle>
            <a:lvl1pPr algn="l">
              <a:defRPr sz="1600">
                <a:solidFill>
                  <a:schemeClr val="accent5">
                    <a:lumMod val="50000"/>
                  </a:schemeClr>
                </a:solidFill>
              </a:defRPr>
            </a:lvl1pPr>
          </a:lstStyle>
          <a:p>
            <a:endParaRPr lang="en-GB"/>
          </a:p>
        </p:txBody>
      </p:sp>
      <p:sp>
        <p:nvSpPr>
          <p:cNvPr id="6" name="Slide Number Placeholder 5"/>
          <p:cNvSpPr>
            <a:spLocks noGrp="1"/>
          </p:cNvSpPr>
          <p:nvPr>
            <p:ph type="sldNum" sz="quarter" idx="12"/>
          </p:nvPr>
        </p:nvSpPr>
        <p:spPr>
          <a:xfrm rot="20520000">
            <a:off x="1981439" y="5509808"/>
            <a:ext cx="738180" cy="426607"/>
          </a:xfrm>
        </p:spPr>
        <p:txBody>
          <a:bodyPr/>
          <a:lstStyle>
            <a:lvl1pPr algn="r">
              <a:defRPr>
                <a:solidFill>
                  <a:schemeClr val="accent1">
                    <a:lumMod val="75000"/>
                  </a:schemeClr>
                </a:solidFill>
              </a:defRPr>
            </a:lvl1pPr>
          </a:lstStyle>
          <a:p>
            <a:fld id="{EFFDE12D-D288-431B-82E3-CC2237975D5B}" type="slidenum">
              <a:rPr lang="en-GB" smtClean="0"/>
              <a:t>‹#›</a:t>
            </a:fld>
            <a:endParaRPr lang="en-GB"/>
          </a:p>
        </p:txBody>
      </p:sp>
      <p:pic>
        <p:nvPicPr>
          <p:cNvPr id="9" name="Picture 8" descr="coverBand.png"/>
          <p:cNvPicPr>
            <a:picLocks noChangeAspect="1"/>
          </p:cNvPicPr>
          <p:nvPr/>
        </p:nvPicPr>
        <p:blipFill>
          <a:blip r:embed="rId5"/>
          <a:stretch>
            <a:fillRect/>
          </a:stretch>
        </p:blipFill>
        <p:spPr>
          <a:xfrm>
            <a:off x="0" y="5880100"/>
            <a:ext cx="9144000" cy="330200"/>
          </a:xfrm>
          <a:prstGeom prst="rect">
            <a:avLst/>
          </a:prstGeom>
          <a:effectLst>
            <a:outerShdw blurRad="63500" dist="38100" dir="5400000" algn="t" rotWithShape="0">
              <a:prstClr val="black">
                <a:alpha val="59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50278"/>
            <a:ext cx="1963320" cy="5469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1280" y="838199"/>
            <a:ext cx="5907840" cy="5181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1280" y="1497993"/>
            <a:ext cx="8041439" cy="2097259"/>
          </a:xfrm>
        </p:spPr>
        <p:txBody>
          <a:bodyPr anchor="b"/>
          <a:lstStyle>
            <a:lvl1pPr algn="ctr">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38199" y="3754402"/>
            <a:ext cx="7467601" cy="15001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
        <p:nvSpPr>
          <p:cNvPr id="9" name="Content Placeholder 8"/>
          <p:cNvSpPr>
            <a:spLocks noGrp="1"/>
          </p:cNvSpPr>
          <p:nvPr>
            <p:ph sz="quarter" idx="13"/>
          </p:nvPr>
        </p:nvSpPr>
        <p:spPr>
          <a:xfrm>
            <a:off x="841248"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41248" y="2038388"/>
            <a:ext cx="3017520" cy="542395"/>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291091" y="2038387"/>
            <a:ext cx="3014708" cy="542394"/>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C5298F1-BD9E-4B15-85B9-157150C29E90}" type="datetimeFigureOut">
              <a:rPr lang="en-GB" smtClean="0"/>
              <a:t>09/10/2013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FDE12D-D288-431B-82E3-CC2237975D5B}" type="slidenum">
              <a:rPr lang="en-GB" smtClean="0"/>
              <a:t>‹#›</a:t>
            </a:fld>
            <a:endParaRPr lang="en-GB"/>
          </a:p>
        </p:txBody>
      </p:sp>
      <p:sp>
        <p:nvSpPr>
          <p:cNvPr id="16" name="Freeform 22"/>
          <p:cNvSpPr>
            <a:spLocks/>
          </p:cNvSpPr>
          <p:nvPr/>
        </p:nvSpPr>
        <p:spPr bwMode="auto">
          <a:xfrm rot="20274567">
            <a:off x="3933637" y="4281002"/>
            <a:ext cx="1288495"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33"/>
          <p:cNvSpPr>
            <a:spLocks/>
          </p:cNvSpPr>
          <p:nvPr/>
        </p:nvSpPr>
        <p:spPr bwMode="auto">
          <a:xfrm rot="9377604">
            <a:off x="3925861" y="3316840"/>
            <a:ext cx="1288495"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Content Placeholder 12"/>
          <p:cNvSpPr>
            <a:spLocks noGrp="1"/>
          </p:cNvSpPr>
          <p:nvPr>
            <p:ph sz="quarter" idx="13"/>
          </p:nvPr>
        </p:nvSpPr>
        <p:spPr>
          <a:xfrm>
            <a:off x="841248" y="2743199"/>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5294376" y="2743200"/>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5298F1-BD9E-4B15-85B9-157150C29E90}" type="datetimeFigureOut">
              <a:rPr lang="en-GB" smtClean="0"/>
              <a:t>09/10/2013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298F1-BD9E-4B15-85B9-157150C29E90}" type="datetimeFigureOut">
              <a:rPr lang="en-GB" smtClean="0"/>
              <a:t>09/10/2013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280" y="1487081"/>
            <a:ext cx="3008313" cy="1921339"/>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93350" y="835428"/>
            <a:ext cx="4699370" cy="5151526"/>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1280" y="3408420"/>
            <a:ext cx="3008313" cy="19190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tape.png"/>
          <p:cNvPicPr>
            <a:picLocks noChangeAspect="1"/>
          </p:cNvPicPr>
          <p:nvPr/>
        </p:nvPicPr>
        <p:blipFill>
          <a:blip r:embed="rId2"/>
          <a:stretch>
            <a:fillRect/>
          </a:stretch>
        </p:blipFill>
        <p:spPr>
          <a:xfrm>
            <a:off x="3124200" y="191206"/>
            <a:ext cx="2781300" cy="819150"/>
          </a:xfrm>
          <a:prstGeom prst="rect">
            <a:avLst/>
          </a:prstGeom>
        </p:spPr>
      </p:pic>
      <p:sp>
        <p:nvSpPr>
          <p:cNvPr id="2" name="Title 1"/>
          <p:cNvSpPr>
            <a:spLocks noGrp="1"/>
          </p:cNvSpPr>
          <p:nvPr>
            <p:ph type="title"/>
          </p:nvPr>
        </p:nvSpPr>
        <p:spPr>
          <a:xfrm>
            <a:off x="551280" y="4669654"/>
            <a:ext cx="8041440" cy="719865"/>
          </a:xfrm>
        </p:spPr>
        <p:txBody>
          <a:bodyPr anchor="b"/>
          <a:lstStyle>
            <a:lvl1pPr algn="ctr">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rot="-60000">
            <a:off x="2130552" y="594360"/>
            <a:ext cx="4873752" cy="3657600"/>
          </a:xfr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416153"/>
            <a:ext cx="6705600" cy="60312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Interior-Overlay.png"/>
          <p:cNvPicPr>
            <a:picLocks noChangeAspect="1"/>
          </p:cNvPicPr>
          <p:nvPr/>
        </p:nvPicPr>
        <p:blipFill>
          <a:blip r:embed="rId13">
            <a:lum bright="-1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1280" y="436563"/>
            <a:ext cx="8041440" cy="144267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038388"/>
            <a:ext cx="7467600" cy="39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1280" y="6148875"/>
            <a:ext cx="2133600" cy="365125"/>
          </a:xfrm>
          <a:prstGeom prst="rect">
            <a:avLst/>
          </a:prstGeom>
        </p:spPr>
        <p:txBody>
          <a:bodyPr vert="horz" lIns="91440" tIns="45720" rIns="91440" bIns="45720" rtlCol="0" anchor="ctr"/>
          <a:lstStyle>
            <a:lvl1pPr algn="l">
              <a:defRPr sz="1400" b="0">
                <a:solidFill>
                  <a:schemeClr val="tx1">
                    <a:lumMod val="50000"/>
                    <a:lumOff val="50000"/>
                  </a:schemeClr>
                </a:solidFill>
                <a:latin typeface="Rage Italic" pitchFamily="66" charset="0"/>
                <a:cs typeface="Rage Italic" pitchFamily="66" charset="0"/>
              </a:defRPr>
            </a:lvl1pPr>
          </a:lstStyle>
          <a:p>
            <a:fld id="{EC5298F1-BD9E-4B15-85B9-157150C29E90}" type="datetimeFigureOut">
              <a:rPr lang="en-GB" smtClean="0"/>
              <a:t>09/10/2013</a:t>
            </a:fld>
            <a:endParaRPr lang="en-GB"/>
          </a:p>
        </p:txBody>
      </p:sp>
      <p:sp>
        <p:nvSpPr>
          <p:cNvPr id="5" name="Footer Placeholder 4"/>
          <p:cNvSpPr>
            <a:spLocks noGrp="1"/>
          </p:cNvSpPr>
          <p:nvPr>
            <p:ph type="ftr" sz="quarter" idx="3"/>
          </p:nvPr>
        </p:nvSpPr>
        <p:spPr>
          <a:xfrm>
            <a:off x="3124200" y="6148875"/>
            <a:ext cx="2895600" cy="365125"/>
          </a:xfrm>
          <a:prstGeom prst="rect">
            <a:avLst/>
          </a:prstGeom>
        </p:spPr>
        <p:txBody>
          <a:bodyPr vert="horz" lIns="91440" tIns="45720" rIns="91440" bIns="45720" rtlCol="0" anchor="ctr"/>
          <a:lstStyle>
            <a:lvl1pPr algn="ctr">
              <a:defRPr sz="1400" b="0">
                <a:solidFill>
                  <a:schemeClr val="tx1">
                    <a:lumMod val="50000"/>
                    <a:lumOff val="50000"/>
                  </a:schemeClr>
                </a:solidFill>
                <a:latin typeface="Rage Italic" pitchFamily="66" charset="0"/>
                <a:cs typeface="Rage Italic" pitchFamily="66" charset="0"/>
              </a:defRPr>
            </a:lvl1pPr>
          </a:lstStyle>
          <a:p>
            <a:endParaRPr lang="en-GB"/>
          </a:p>
        </p:txBody>
      </p:sp>
      <p:sp>
        <p:nvSpPr>
          <p:cNvPr id="6" name="Slide Number Placeholder 5"/>
          <p:cNvSpPr>
            <a:spLocks noGrp="1"/>
          </p:cNvSpPr>
          <p:nvPr>
            <p:ph type="sldNum" sz="quarter" idx="4"/>
          </p:nvPr>
        </p:nvSpPr>
        <p:spPr>
          <a:xfrm>
            <a:off x="6459120" y="6148875"/>
            <a:ext cx="2133600" cy="365125"/>
          </a:xfrm>
          <a:prstGeom prst="rect">
            <a:avLst/>
          </a:prstGeom>
        </p:spPr>
        <p:txBody>
          <a:bodyPr vert="horz" lIns="91440" tIns="45720" rIns="91440" bIns="45720" rtlCol="0" anchor="ctr"/>
          <a:lstStyle>
            <a:lvl1pPr algn="r">
              <a:defRPr sz="1400" b="0">
                <a:solidFill>
                  <a:schemeClr val="tx1">
                    <a:lumMod val="50000"/>
                    <a:lumOff val="50000"/>
                  </a:schemeClr>
                </a:solidFill>
                <a:latin typeface="Rage Italic" pitchFamily="66" charset="0"/>
                <a:cs typeface="Rage Italic" pitchFamily="66" charset="0"/>
              </a:defRPr>
            </a:lvl1pPr>
          </a:lstStyle>
          <a:p>
            <a:fld id="{EFFDE12D-D288-431B-82E3-CC2237975D5B}"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457200" rtl="0" eaLnBrk="1" latinLnBrk="0" hangingPunct="1">
        <a:spcBef>
          <a:spcPct val="0"/>
        </a:spcBef>
        <a:buNone/>
        <a:defRPr sz="48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457200" rtl="0" eaLnBrk="1" latinLnBrk="0" hangingPunct="1">
        <a:spcBef>
          <a:spcPct val="20000"/>
        </a:spcBef>
        <a:buClr>
          <a:schemeClr val="accent1"/>
        </a:buClr>
        <a:buSzPct val="95000"/>
        <a:buFont typeface="Rage Italic" pitchFamily="66" charset="0"/>
        <a:buChar char="0"/>
        <a:defRPr sz="2400" kern="1200">
          <a:solidFill>
            <a:schemeClr val="tx1">
              <a:lumMod val="75000"/>
              <a:lumOff val="25000"/>
            </a:schemeClr>
          </a:solidFill>
          <a:latin typeface="+mn-lt"/>
          <a:ea typeface="+mn-ea"/>
          <a:cs typeface="+mn-cs"/>
        </a:defRPr>
      </a:lvl1pPr>
      <a:lvl2pPr marL="557784" indent="-228600" algn="l" defTabSz="457200" rtl="0" eaLnBrk="1" latinLnBrk="0" hangingPunct="1">
        <a:spcBef>
          <a:spcPct val="20000"/>
        </a:spcBef>
        <a:buClr>
          <a:schemeClr val="accent1"/>
        </a:buClr>
        <a:buSzPct val="95000"/>
        <a:buFont typeface="Rage Italic" pitchFamily="66" charset="0"/>
        <a:buChar char="0"/>
        <a:defRPr sz="2200" kern="1200">
          <a:solidFill>
            <a:schemeClr val="tx1">
              <a:lumMod val="75000"/>
              <a:lumOff val="25000"/>
            </a:schemeClr>
          </a:solidFill>
          <a:latin typeface="+mn-lt"/>
          <a:ea typeface="+mn-ea"/>
          <a:cs typeface="+mn-cs"/>
        </a:defRPr>
      </a:lvl2pPr>
      <a:lvl3pPr marL="822960" indent="-182880" algn="l" defTabSz="457200" rtl="0" eaLnBrk="1" latinLnBrk="0" hangingPunct="1">
        <a:spcBef>
          <a:spcPct val="20000"/>
        </a:spcBef>
        <a:buClr>
          <a:schemeClr val="accent1"/>
        </a:buClr>
        <a:buSzPct val="95000"/>
        <a:buFont typeface="Rage Italic" pitchFamily="66" charset="0"/>
        <a:buChar char="0"/>
        <a:defRPr sz="2000" kern="1200">
          <a:solidFill>
            <a:schemeClr val="tx1">
              <a:lumMod val="75000"/>
              <a:lumOff val="25000"/>
            </a:schemeClr>
          </a:solidFill>
          <a:latin typeface="+mn-lt"/>
          <a:ea typeface="+mn-ea"/>
          <a:cs typeface="+mn-cs"/>
        </a:defRPr>
      </a:lvl3pPr>
      <a:lvl4pPr marL="1097280" indent="-182880" algn="l" defTabSz="457200" rtl="0" eaLnBrk="1" latinLnBrk="0" hangingPunct="1">
        <a:spcBef>
          <a:spcPct val="20000"/>
        </a:spcBef>
        <a:buClr>
          <a:schemeClr val="accent1"/>
        </a:buClr>
        <a:buSzPct val="95000"/>
        <a:buFont typeface="Rage Italic" pitchFamily="66" charset="0"/>
        <a:buChar char="0"/>
        <a:defRPr sz="1600" kern="1200">
          <a:solidFill>
            <a:schemeClr val="tx1">
              <a:lumMod val="75000"/>
              <a:lumOff val="25000"/>
            </a:schemeClr>
          </a:solidFill>
          <a:latin typeface="+mn-lt"/>
          <a:ea typeface="+mn-ea"/>
          <a:cs typeface="+mn-cs"/>
        </a:defRPr>
      </a:lvl4pPr>
      <a:lvl5pPr marL="1417320" indent="-182880" algn="l" defTabSz="457200" rtl="0" eaLnBrk="1" latinLnBrk="0" hangingPunct="1">
        <a:spcBef>
          <a:spcPct val="20000"/>
        </a:spcBef>
        <a:buClr>
          <a:schemeClr val="accent1"/>
        </a:buClr>
        <a:buSzPct val="95000"/>
        <a:buFont typeface="Rage Italic" pitchFamily="66" charset="0"/>
        <a:buChar char="0"/>
        <a:defRPr sz="1400" kern="1200" baseline="0">
          <a:solidFill>
            <a:schemeClr val="tx1">
              <a:lumMod val="75000"/>
              <a:lumOff val="25000"/>
            </a:schemeClr>
          </a:solidFill>
          <a:latin typeface="+mn-lt"/>
          <a:ea typeface="+mn-ea"/>
          <a:cs typeface="+mn-cs"/>
        </a:defRPr>
      </a:lvl5pPr>
      <a:lvl6pPr marL="164592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6pPr>
      <a:lvl7pPr marL="192024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7pPr>
      <a:lvl8pPr marL="219456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8pPr>
      <a:lvl9pPr marL="246888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Read, write </a:t>
            </a:r>
            <a:r>
              <a:rPr lang="en-GB" dirty="0" err="1" smtClean="0"/>
              <a:t>inc</a:t>
            </a:r>
            <a:endParaRPr lang="en-GB" dirty="0"/>
          </a:p>
        </p:txBody>
      </p:sp>
      <p:sp>
        <p:nvSpPr>
          <p:cNvPr id="3" name="Subtitle 2"/>
          <p:cNvSpPr>
            <a:spLocks noGrp="1"/>
          </p:cNvSpPr>
          <p:nvPr>
            <p:ph type="subTitle" idx="1"/>
          </p:nvPr>
        </p:nvSpPr>
        <p:spPr/>
        <p:txBody>
          <a:bodyPr/>
          <a:lstStyle/>
          <a:p>
            <a:r>
              <a:rPr lang="en-GB" dirty="0" smtClean="0"/>
              <a:t>Information for parents regarding how children at </a:t>
            </a:r>
            <a:r>
              <a:rPr lang="en-GB" dirty="0" err="1" smtClean="0"/>
              <a:t>Nanpean</a:t>
            </a:r>
            <a:r>
              <a:rPr lang="en-GB" dirty="0" smtClean="0"/>
              <a:t> School learn their Phonics in Reception and years 1 and 2.</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4221088"/>
            <a:ext cx="1525635" cy="1305312"/>
          </a:xfrm>
          <a:prstGeom prst="rect">
            <a:avLst/>
          </a:prstGeom>
        </p:spPr>
      </p:pic>
    </p:spTree>
    <p:extLst>
      <p:ext uri="{BB962C8B-B14F-4D97-AF65-F5344CB8AC3E}">
        <p14:creationId xmlns:p14="http://schemas.microsoft.com/office/powerpoint/2010/main" val="2900790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Fred</a:t>
            </a:r>
            <a:endParaRPr lang="en-GB" dirty="0"/>
          </a:p>
        </p:txBody>
      </p:sp>
      <p:sp>
        <p:nvSpPr>
          <p:cNvPr id="5" name="Content Placeholder 4"/>
          <p:cNvSpPr>
            <a:spLocks noGrp="1"/>
          </p:cNvSpPr>
          <p:nvPr>
            <p:ph sz="quarter" idx="13"/>
          </p:nvPr>
        </p:nvSpPr>
        <p:spPr/>
        <p:txBody>
          <a:bodyPr>
            <a:normAutofit fontScale="77500" lnSpcReduction="20000"/>
          </a:bodyPr>
          <a:lstStyle/>
          <a:p>
            <a:pPr marL="0" indent="0">
              <a:buNone/>
            </a:pPr>
            <a:r>
              <a:rPr lang="en-GB" dirty="0"/>
              <a:t>Fred helps children learn to read </a:t>
            </a:r>
          </a:p>
          <a:p>
            <a:endParaRPr lang="en-GB" dirty="0"/>
          </a:p>
          <a:p>
            <a:pPr>
              <a:buFontTx/>
              <a:buNone/>
            </a:pPr>
            <a:r>
              <a:rPr lang="en-GB" dirty="0">
                <a:solidFill>
                  <a:schemeClr val="accent2"/>
                </a:solidFill>
              </a:rPr>
              <a:t>Fred can </a:t>
            </a:r>
            <a:r>
              <a:rPr lang="en-GB" i="1" dirty="0">
                <a:solidFill>
                  <a:schemeClr val="accent2"/>
                </a:solidFill>
              </a:rPr>
              <a:t>only </a:t>
            </a:r>
            <a:r>
              <a:rPr lang="en-GB" dirty="0">
                <a:solidFill>
                  <a:schemeClr val="accent2"/>
                </a:solidFill>
              </a:rPr>
              <a:t>talk in sounds...</a:t>
            </a:r>
          </a:p>
          <a:p>
            <a:pPr>
              <a:buFontTx/>
              <a:buNone/>
            </a:pPr>
            <a:endParaRPr lang="en-GB" dirty="0"/>
          </a:p>
          <a:p>
            <a:pPr>
              <a:buFontTx/>
              <a:buNone/>
            </a:pPr>
            <a:r>
              <a:rPr lang="en-GB" dirty="0"/>
              <a:t>(Fred can only say </a:t>
            </a:r>
            <a:r>
              <a:rPr lang="en-GB" i="1" dirty="0" err="1"/>
              <a:t>c_a_t</a:t>
            </a:r>
            <a:r>
              <a:rPr lang="en-GB" i="1" dirty="0"/>
              <a:t>, </a:t>
            </a:r>
            <a:r>
              <a:rPr lang="en-GB" dirty="0"/>
              <a:t>he can’t say </a:t>
            </a:r>
            <a:r>
              <a:rPr lang="en-GB" b="1" dirty="0"/>
              <a:t>cat</a:t>
            </a:r>
            <a:r>
              <a:rPr lang="en-GB" dirty="0"/>
              <a:t>)</a:t>
            </a:r>
          </a:p>
          <a:p>
            <a:pPr>
              <a:buFontTx/>
              <a:buNone/>
            </a:pPr>
            <a:endParaRPr lang="en-GB" dirty="0">
              <a:solidFill>
                <a:srgbClr val="0070C0"/>
              </a:solidFill>
            </a:endParaRPr>
          </a:p>
          <a:p>
            <a:pPr>
              <a:buFontTx/>
              <a:buNone/>
            </a:pPr>
            <a:r>
              <a:rPr lang="en-GB" dirty="0">
                <a:solidFill>
                  <a:schemeClr val="accent2"/>
                </a:solidFill>
              </a:rPr>
              <a:t>We call this </a:t>
            </a:r>
            <a:r>
              <a:rPr lang="en-GB" i="1" dirty="0">
                <a:solidFill>
                  <a:schemeClr val="accent2"/>
                </a:solidFill>
              </a:rPr>
              <a:t>Fred </a:t>
            </a:r>
            <a:r>
              <a:rPr lang="en-GB" i="1" dirty="0" smtClean="0">
                <a:solidFill>
                  <a:schemeClr val="accent2"/>
                </a:solidFill>
              </a:rPr>
              <a:t>Talk</a:t>
            </a:r>
          </a:p>
          <a:p>
            <a:endParaRPr lang="en-GB" dirty="0" smtClean="0"/>
          </a:p>
          <a:p>
            <a:pPr marL="0" indent="0">
              <a:buNone/>
            </a:pPr>
            <a:r>
              <a:rPr lang="en-GB" dirty="0" smtClean="0"/>
              <a:t>If </a:t>
            </a:r>
            <a:r>
              <a:rPr lang="en-GB" dirty="0"/>
              <a:t>children understand Fred </a:t>
            </a:r>
            <a:r>
              <a:rPr lang="en-GB" dirty="0" smtClean="0"/>
              <a:t>they </a:t>
            </a:r>
            <a:r>
              <a:rPr lang="en-GB" dirty="0"/>
              <a:t>can </a:t>
            </a:r>
            <a:r>
              <a:rPr lang="en-GB" i="1" dirty="0"/>
              <a:t>blend</a:t>
            </a:r>
            <a:r>
              <a:rPr lang="en-GB" dirty="0"/>
              <a:t> orally</a:t>
            </a:r>
          </a:p>
          <a:p>
            <a:pPr>
              <a:buFont typeface="Wingdings" pitchFamily="2" charset="2"/>
              <a:buNone/>
            </a:pPr>
            <a:endParaRPr lang="en-GB" i="1" dirty="0"/>
          </a:p>
          <a:p>
            <a:pPr>
              <a:buFont typeface="Wingdings" pitchFamily="2" charset="2"/>
              <a:buNone/>
            </a:pPr>
            <a:r>
              <a:rPr lang="en-GB" i="1" dirty="0" smtClean="0"/>
              <a:t>Blending </a:t>
            </a:r>
            <a:r>
              <a:rPr lang="en-GB" i="1" dirty="0"/>
              <a:t>is needed for reading</a:t>
            </a:r>
          </a:p>
          <a:p>
            <a:pPr>
              <a:buFontTx/>
              <a:buNone/>
            </a:pPr>
            <a:endParaRPr lang="en-GB" i="1" dirty="0">
              <a:solidFill>
                <a:schemeClr val="accent2"/>
              </a:solidFill>
            </a:endParaRPr>
          </a:p>
          <a:p>
            <a:endParaRPr lang="en-GB" dirty="0"/>
          </a:p>
        </p:txBody>
      </p:sp>
      <p:pic>
        <p:nvPicPr>
          <p:cNvPr id="1026" name="Picture 2" descr="C:\Documents and Settings\kdash\Local Settings\Temporary Internet Files\Content.IE5\IJD7JLTI\MC900084346[1].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4645025" y="2142664"/>
            <a:ext cx="3657600" cy="374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6948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 help your child?</a:t>
            </a:r>
          </a:p>
        </p:txBody>
      </p:sp>
      <p:sp>
        <p:nvSpPr>
          <p:cNvPr id="5" name="Content Placeholder 4"/>
          <p:cNvSpPr>
            <a:spLocks noGrp="1"/>
          </p:cNvSpPr>
          <p:nvPr>
            <p:ph idx="1"/>
          </p:nvPr>
        </p:nvSpPr>
        <p:spPr/>
        <p:txBody>
          <a:bodyPr>
            <a:normAutofit fontScale="92500"/>
          </a:bodyPr>
          <a:lstStyle/>
          <a:p>
            <a:pPr>
              <a:buFont typeface="Wingdings" pitchFamily="2" charset="2"/>
              <a:buNone/>
            </a:pPr>
            <a:r>
              <a:rPr lang="en-GB" dirty="0"/>
              <a:t>By...</a:t>
            </a:r>
          </a:p>
          <a:p>
            <a:pPr>
              <a:buFont typeface="Wingdings" pitchFamily="2" charset="2"/>
              <a:buNone/>
            </a:pPr>
            <a:endParaRPr lang="en-GB" sz="600" dirty="0"/>
          </a:p>
          <a:p>
            <a:r>
              <a:rPr lang="en-GB" dirty="0"/>
              <a:t>using pure sounds</a:t>
            </a:r>
          </a:p>
          <a:p>
            <a:endParaRPr lang="en-GB" dirty="0"/>
          </a:p>
          <a:p>
            <a:r>
              <a:rPr lang="en-GB" dirty="0"/>
              <a:t>knowing the graphemes</a:t>
            </a:r>
          </a:p>
          <a:p>
            <a:endParaRPr lang="en-GB" dirty="0"/>
          </a:p>
          <a:p>
            <a:r>
              <a:rPr lang="en-GB" dirty="0"/>
              <a:t>understanding how ‘Fred’ helps with reading and spelling</a:t>
            </a:r>
          </a:p>
          <a:p>
            <a:pPr>
              <a:spcBef>
                <a:spcPct val="0"/>
              </a:spcBef>
            </a:pPr>
            <a:endParaRPr lang="en-US" dirty="0" smtClean="0"/>
          </a:p>
          <a:p>
            <a:pPr>
              <a:spcBef>
                <a:spcPct val="0"/>
              </a:spcBef>
            </a:pPr>
            <a:r>
              <a:rPr lang="en-US" dirty="0" smtClean="0"/>
              <a:t>First </a:t>
            </a:r>
            <a:r>
              <a:rPr lang="en-US" dirty="0"/>
              <a:t>of all, you can help your child if </a:t>
            </a:r>
            <a:r>
              <a:rPr lang="en-US" i="1" dirty="0"/>
              <a:t>you</a:t>
            </a:r>
            <a:r>
              <a:rPr lang="en-US" dirty="0"/>
              <a:t> know how to pronounce the 44 sounds perfectly and understand the blending process.</a:t>
            </a:r>
          </a:p>
          <a:p>
            <a:pPr>
              <a:spcBef>
                <a:spcPct val="0"/>
              </a:spcBef>
            </a:pPr>
            <a:endParaRPr lang="en-US" dirty="0" smtClean="0"/>
          </a:p>
          <a:p>
            <a:pPr marL="0" indent="0">
              <a:buNone/>
            </a:pPr>
            <a:endParaRPr lang="en-GB" dirty="0"/>
          </a:p>
        </p:txBody>
      </p:sp>
    </p:spTree>
    <p:extLst>
      <p:ext uri="{BB962C8B-B14F-4D97-AF65-F5344CB8AC3E}">
        <p14:creationId xmlns:p14="http://schemas.microsoft.com/office/powerpoint/2010/main" val="1501812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a:t>
            </a:r>
          </a:p>
        </p:txBody>
      </p:sp>
      <p:sp>
        <p:nvSpPr>
          <p:cNvPr id="3" name="Content Placeholder 2"/>
          <p:cNvSpPr>
            <a:spLocks noGrp="1"/>
          </p:cNvSpPr>
          <p:nvPr>
            <p:ph idx="1"/>
          </p:nvPr>
        </p:nvSpPr>
        <p:spPr/>
        <p:txBody>
          <a:bodyPr>
            <a:normAutofit fontScale="92500" lnSpcReduction="10000"/>
          </a:bodyPr>
          <a:lstStyle/>
          <a:p>
            <a:r>
              <a:rPr lang="en-GB" dirty="0"/>
              <a:t>By having fun with Fred Talk at home!</a:t>
            </a:r>
          </a:p>
          <a:p>
            <a:pPr>
              <a:buFont typeface="Wingdings" pitchFamily="2" charset="2"/>
              <a:buNone/>
            </a:pPr>
            <a:endParaRPr lang="en-GB" i="1" dirty="0" smtClean="0"/>
          </a:p>
          <a:p>
            <a:pPr>
              <a:buFont typeface="Wingdings" pitchFamily="2" charset="2"/>
              <a:buNone/>
            </a:pPr>
            <a:r>
              <a:rPr lang="en-GB" i="1" dirty="0" smtClean="0"/>
              <a:t>“</a:t>
            </a:r>
            <a:r>
              <a:rPr lang="en-GB" i="1" dirty="0"/>
              <a:t>What a tidy r-</a:t>
            </a:r>
            <a:r>
              <a:rPr lang="en-GB" i="1" dirty="0" err="1"/>
              <a:t>oo</a:t>
            </a:r>
            <a:r>
              <a:rPr lang="en-GB" i="1" dirty="0"/>
              <a:t>-m!”</a:t>
            </a:r>
          </a:p>
          <a:p>
            <a:pPr>
              <a:buFont typeface="Wingdings" pitchFamily="2" charset="2"/>
              <a:buNone/>
            </a:pPr>
            <a:r>
              <a:rPr lang="en-GB" i="1" dirty="0"/>
              <a:t>“Where’s your c-</a:t>
            </a:r>
            <a:r>
              <a:rPr lang="en-GB" i="1" dirty="0" err="1"/>
              <a:t>oa</a:t>
            </a:r>
            <a:r>
              <a:rPr lang="en-GB" i="1" dirty="0"/>
              <a:t>-t?”   	</a:t>
            </a:r>
          </a:p>
          <a:p>
            <a:pPr>
              <a:buFont typeface="Wingdings" pitchFamily="2" charset="2"/>
              <a:buNone/>
            </a:pPr>
            <a:r>
              <a:rPr lang="en-GB" i="1" dirty="0"/>
              <a:t>“Time for b-e-d!”</a:t>
            </a:r>
          </a:p>
          <a:p>
            <a:pPr>
              <a:spcBef>
                <a:spcPct val="0"/>
              </a:spcBef>
            </a:pPr>
            <a:endParaRPr lang="en-GB" dirty="0" smtClean="0"/>
          </a:p>
          <a:p>
            <a:pPr>
              <a:spcBef>
                <a:spcPct val="0"/>
              </a:spcBef>
            </a:pPr>
            <a:r>
              <a:rPr lang="en-GB" dirty="0" smtClean="0"/>
              <a:t>Make </a:t>
            </a:r>
            <a:r>
              <a:rPr lang="en-GB" dirty="0"/>
              <a:t>sure your child can tell you what the word is.</a:t>
            </a:r>
          </a:p>
          <a:p>
            <a:pPr>
              <a:spcBef>
                <a:spcPct val="0"/>
              </a:spcBef>
            </a:pPr>
            <a:endParaRPr lang="en-GB" dirty="0" smtClean="0"/>
          </a:p>
          <a:p>
            <a:pPr>
              <a:spcBef>
                <a:spcPct val="0"/>
              </a:spcBef>
            </a:pPr>
            <a:r>
              <a:rPr lang="en-GB" dirty="0" smtClean="0"/>
              <a:t>Use </a:t>
            </a:r>
            <a:r>
              <a:rPr lang="en-GB" dirty="0"/>
              <a:t>only </a:t>
            </a:r>
            <a:r>
              <a:rPr lang="en-GB" b="1" dirty="0"/>
              <a:t>single</a:t>
            </a:r>
            <a:r>
              <a:rPr lang="en-GB" dirty="0"/>
              <a:t> </a:t>
            </a:r>
            <a:r>
              <a:rPr lang="en-GB" b="1" dirty="0"/>
              <a:t>syllable</a:t>
            </a:r>
            <a:r>
              <a:rPr lang="en-GB" dirty="0"/>
              <a:t> words (no Fred Talking multi-syllabic words) and only the last word in a sentence or it gets very silly! </a:t>
            </a:r>
          </a:p>
        </p:txBody>
      </p:sp>
    </p:spTree>
    <p:extLst>
      <p:ext uri="{BB962C8B-B14F-4D97-AF65-F5344CB8AC3E}">
        <p14:creationId xmlns:p14="http://schemas.microsoft.com/office/powerpoint/2010/main" val="392700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Also by…</a:t>
            </a:r>
            <a:endParaRPr lang="en-GB" dirty="0"/>
          </a:p>
        </p:txBody>
      </p:sp>
      <p:sp>
        <p:nvSpPr>
          <p:cNvPr id="3" name="Content Placeholder 2"/>
          <p:cNvSpPr>
            <a:spLocks noGrp="1"/>
          </p:cNvSpPr>
          <p:nvPr>
            <p:ph idx="1"/>
          </p:nvPr>
        </p:nvSpPr>
        <p:spPr/>
        <p:txBody>
          <a:bodyPr/>
          <a:lstStyle/>
          <a:p>
            <a:r>
              <a:rPr lang="en-GB" b="1" dirty="0" smtClean="0"/>
              <a:t>Reading </a:t>
            </a:r>
            <a:r>
              <a:rPr lang="en-GB" dirty="0"/>
              <a:t>your child lots of lovely stories </a:t>
            </a:r>
            <a:r>
              <a:rPr lang="en-GB" dirty="0" smtClean="0"/>
              <a:t>that are at </a:t>
            </a:r>
            <a:r>
              <a:rPr lang="en-GB" b="1" dirty="0" err="1"/>
              <a:t>at</a:t>
            </a:r>
            <a:r>
              <a:rPr lang="en-GB" b="1" dirty="0"/>
              <a:t> a higher level than your child can read yet </a:t>
            </a:r>
            <a:r>
              <a:rPr lang="en-GB" dirty="0" smtClean="0"/>
              <a:t>and </a:t>
            </a:r>
            <a:r>
              <a:rPr lang="en-GB" dirty="0"/>
              <a:t>asking lots of questions</a:t>
            </a:r>
            <a:r>
              <a:rPr lang="en-GB" dirty="0" smtClean="0"/>
              <a:t>!</a:t>
            </a:r>
          </a:p>
          <a:p>
            <a:r>
              <a:rPr lang="en-GB" dirty="0" smtClean="0"/>
              <a:t>Use </a:t>
            </a:r>
            <a:r>
              <a:rPr lang="en-GB" dirty="0"/>
              <a:t>these prompts to help you:</a:t>
            </a:r>
          </a:p>
          <a:p>
            <a:pPr marL="0" indent="0">
              <a:buNone/>
            </a:pPr>
            <a:endParaRPr lang="en-GB" dirty="0"/>
          </a:p>
          <a:p>
            <a:endParaRPr lang="en-GB" dirty="0"/>
          </a:p>
        </p:txBody>
      </p:sp>
      <p:sp>
        <p:nvSpPr>
          <p:cNvPr id="5" name="AutoShape 3"/>
          <p:cNvSpPr>
            <a:spLocks noChangeArrowheads="1"/>
          </p:cNvSpPr>
          <p:nvPr/>
        </p:nvSpPr>
        <p:spPr bwMode="auto">
          <a:xfrm>
            <a:off x="6069013" y="3213100"/>
            <a:ext cx="2390775" cy="1439863"/>
          </a:xfrm>
          <a:prstGeom prst="cloudCallout">
            <a:avLst>
              <a:gd name="adj1" fmla="val 62134"/>
              <a:gd name="adj2" fmla="val 54977"/>
            </a:avLst>
          </a:prstGeom>
          <a:gradFill rotWithShape="1">
            <a:gsLst>
              <a:gs pos="0">
                <a:srgbClr val="FFFF99"/>
              </a:gs>
              <a:gs pos="100000">
                <a:schemeClr val="bg1"/>
              </a:gs>
            </a:gsLst>
            <a:lin ang="5400000" scaled="1"/>
          </a:gradFill>
          <a:ln w="9525">
            <a:solidFill>
              <a:schemeClr val="tx1"/>
            </a:solidFill>
            <a:round/>
            <a:headEnd/>
            <a:tailEnd/>
          </a:ln>
        </p:spPr>
        <p:txBody>
          <a:bodyPr/>
          <a:lstStyle/>
          <a:p>
            <a:pPr algn="ctr"/>
            <a:r>
              <a:rPr lang="cy-GB" b="1"/>
              <a:t> </a:t>
            </a:r>
            <a:r>
              <a:rPr lang="cy-GB"/>
              <a:t>What is that character thinking?</a:t>
            </a:r>
            <a:endParaRPr lang="en-GB"/>
          </a:p>
        </p:txBody>
      </p:sp>
      <p:sp>
        <p:nvSpPr>
          <p:cNvPr id="6" name="AutoShape 4"/>
          <p:cNvSpPr>
            <a:spLocks noChangeArrowheads="1"/>
          </p:cNvSpPr>
          <p:nvPr/>
        </p:nvSpPr>
        <p:spPr bwMode="auto">
          <a:xfrm>
            <a:off x="3492500" y="5300663"/>
            <a:ext cx="2139950" cy="1216025"/>
          </a:xfrm>
          <a:prstGeom prst="wedgeEllipseCallout">
            <a:avLst>
              <a:gd name="adj1" fmla="val -80046"/>
              <a:gd name="adj2" fmla="val 51060"/>
            </a:avLst>
          </a:prstGeom>
          <a:gradFill rotWithShape="1">
            <a:gsLst>
              <a:gs pos="0">
                <a:srgbClr val="FF99CC"/>
              </a:gs>
              <a:gs pos="100000">
                <a:schemeClr val="bg1"/>
              </a:gs>
            </a:gsLst>
            <a:path path="rect">
              <a:fillToRect l="50000" t="50000" r="50000" b="50000"/>
            </a:path>
          </a:gradFill>
          <a:ln w="9525">
            <a:solidFill>
              <a:schemeClr val="tx1"/>
            </a:solidFill>
            <a:miter lim="800000"/>
            <a:headEnd/>
            <a:tailEnd/>
          </a:ln>
        </p:spPr>
        <p:txBody>
          <a:bodyPr/>
          <a:lstStyle/>
          <a:p>
            <a:pPr algn="ctr">
              <a:spcBef>
                <a:spcPct val="50000"/>
              </a:spcBef>
            </a:pPr>
            <a:r>
              <a:rPr lang="cy-GB"/>
              <a:t>What is the character saying?</a:t>
            </a:r>
            <a:endParaRPr lang="en-US"/>
          </a:p>
          <a:p>
            <a:pPr algn="ctr"/>
            <a:endParaRPr lang="en-GB" sz="2400" b="1"/>
          </a:p>
        </p:txBody>
      </p:sp>
      <p:sp>
        <p:nvSpPr>
          <p:cNvPr id="7" name="Oval 5"/>
          <p:cNvSpPr>
            <a:spLocks noChangeArrowheads="1"/>
          </p:cNvSpPr>
          <p:nvPr/>
        </p:nvSpPr>
        <p:spPr bwMode="auto">
          <a:xfrm>
            <a:off x="6089650" y="5157788"/>
            <a:ext cx="2803525" cy="1441450"/>
          </a:xfrm>
          <a:prstGeom prst="ellipse">
            <a:avLst/>
          </a:prstGeom>
          <a:gradFill rotWithShape="1">
            <a:gsLst>
              <a:gs pos="0">
                <a:srgbClr val="66FF99"/>
              </a:gs>
              <a:gs pos="100000">
                <a:schemeClr val="bg1"/>
              </a:gs>
            </a:gsLst>
            <a:lin ang="5400000" scaled="1"/>
          </a:gradFill>
          <a:ln w="9525">
            <a:solidFill>
              <a:schemeClr val="tx1"/>
            </a:solidFill>
            <a:round/>
            <a:headEnd/>
            <a:tailEnd/>
          </a:ln>
        </p:spPr>
        <p:txBody>
          <a:bodyPr wrap="none" anchor="ctr"/>
          <a:lstStyle/>
          <a:p>
            <a:pPr algn="ctr">
              <a:spcBef>
                <a:spcPct val="50000"/>
              </a:spcBef>
            </a:pPr>
            <a:endParaRPr lang="cy-GB"/>
          </a:p>
          <a:p>
            <a:pPr algn="ctr">
              <a:spcBef>
                <a:spcPct val="50000"/>
              </a:spcBef>
            </a:pPr>
            <a:r>
              <a:rPr lang="cy-GB"/>
              <a:t>What do you </a:t>
            </a:r>
          </a:p>
          <a:p>
            <a:pPr algn="ctr">
              <a:spcBef>
                <a:spcPct val="50000"/>
              </a:spcBef>
            </a:pPr>
            <a:r>
              <a:rPr lang="cy-GB"/>
              <a:t>think that character is </a:t>
            </a:r>
          </a:p>
          <a:p>
            <a:pPr algn="ctr">
              <a:spcBef>
                <a:spcPct val="50000"/>
              </a:spcBef>
            </a:pPr>
            <a:r>
              <a:rPr lang="cy-GB"/>
              <a:t>feeling now?</a:t>
            </a:r>
            <a:endParaRPr lang="en-US"/>
          </a:p>
          <a:p>
            <a:pPr algn="ctr"/>
            <a:endParaRPr lang="en-GB" sz="2400"/>
          </a:p>
        </p:txBody>
      </p:sp>
      <p:sp>
        <p:nvSpPr>
          <p:cNvPr id="8" name="AutoShape 6"/>
          <p:cNvSpPr>
            <a:spLocks noChangeArrowheads="1"/>
          </p:cNvSpPr>
          <p:nvPr/>
        </p:nvSpPr>
        <p:spPr bwMode="auto">
          <a:xfrm>
            <a:off x="323850" y="4005263"/>
            <a:ext cx="3157538" cy="2016125"/>
          </a:xfrm>
          <a:prstGeom prst="irregularSeal1">
            <a:avLst/>
          </a:prstGeom>
          <a:gradFill rotWithShape="1">
            <a:gsLst>
              <a:gs pos="0">
                <a:schemeClr val="bg1"/>
              </a:gs>
              <a:gs pos="100000">
                <a:srgbClr val="0099CC"/>
              </a:gs>
            </a:gsLst>
            <a:lin ang="5400000" scaled="1"/>
          </a:gradFill>
          <a:ln w="9525">
            <a:solidFill>
              <a:schemeClr val="tx1"/>
            </a:solidFill>
            <a:miter lim="800000"/>
            <a:headEnd/>
            <a:tailEnd/>
          </a:ln>
        </p:spPr>
        <p:txBody>
          <a:bodyPr wrap="none" anchor="ctr"/>
          <a:lstStyle/>
          <a:p>
            <a:pPr algn="ctr"/>
            <a:r>
              <a:rPr lang="cy-GB" dirty="0"/>
              <a:t>What is happening?</a:t>
            </a:r>
            <a:endParaRPr lang="en-GB" dirty="0"/>
          </a:p>
        </p:txBody>
      </p:sp>
      <p:sp>
        <p:nvSpPr>
          <p:cNvPr id="9" name="Rounded Rectangle 9"/>
          <p:cNvSpPr>
            <a:spLocks noChangeArrowheads="1"/>
          </p:cNvSpPr>
          <p:nvPr/>
        </p:nvSpPr>
        <p:spPr bwMode="auto">
          <a:xfrm>
            <a:off x="3492500" y="3716338"/>
            <a:ext cx="2160588" cy="1000125"/>
          </a:xfrm>
          <a:prstGeom prst="roundRect">
            <a:avLst>
              <a:gd name="adj"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lgn="ctr">
            <a:solidFill>
              <a:schemeClr val="tx1"/>
            </a:solidFill>
            <a:round/>
            <a:headEnd/>
            <a:tailEnd type="triangle" w="med" len="med"/>
          </a:ln>
        </p:spPr>
        <p:txBody>
          <a:bodyPr wrap="none"/>
          <a:lstStyle/>
          <a:p>
            <a:pPr algn="ctr" eaLnBrk="0" fontAlgn="auto" hangingPunct="0">
              <a:spcBef>
                <a:spcPts val="0"/>
              </a:spcBef>
              <a:spcAft>
                <a:spcPts val="0"/>
              </a:spcAft>
              <a:defRPr/>
            </a:pPr>
            <a:r>
              <a:rPr lang="en-GB" dirty="0">
                <a:latin typeface="+mn-lt"/>
                <a:cs typeface="+mn-cs"/>
              </a:rPr>
              <a:t>What do you think </a:t>
            </a:r>
          </a:p>
          <a:p>
            <a:pPr algn="ctr" eaLnBrk="0" fontAlgn="auto" hangingPunct="0">
              <a:spcBef>
                <a:spcPts val="0"/>
              </a:spcBef>
              <a:spcAft>
                <a:spcPts val="0"/>
              </a:spcAft>
              <a:defRPr/>
            </a:pPr>
            <a:r>
              <a:rPr lang="en-GB" dirty="0">
                <a:latin typeface="+mn-lt"/>
                <a:cs typeface="+mn-cs"/>
              </a:rPr>
              <a:t>happens next?</a:t>
            </a:r>
          </a:p>
        </p:txBody>
      </p:sp>
    </p:spTree>
    <p:extLst>
      <p:ext uri="{BB962C8B-B14F-4D97-AF65-F5344CB8AC3E}">
        <p14:creationId xmlns:p14="http://schemas.microsoft.com/office/powerpoint/2010/main" val="328356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Happy R-</a:t>
            </a:r>
            <a:r>
              <a:rPr lang="en-GB" dirty="0" err="1" smtClean="0"/>
              <a:t>ea</a:t>
            </a:r>
            <a:r>
              <a:rPr lang="en-GB" dirty="0" smtClean="0"/>
              <a:t>-d-i-</a:t>
            </a:r>
            <a:r>
              <a:rPr lang="en-GB" dirty="0" err="1" smtClean="0"/>
              <a:t>ng</a:t>
            </a:r>
            <a:endParaRPr lang="en-GB" dirty="0"/>
          </a:p>
        </p:txBody>
      </p:sp>
      <p:sp>
        <p:nvSpPr>
          <p:cNvPr id="3" name="Content Placeholder 2"/>
          <p:cNvSpPr>
            <a:spLocks noGrp="1"/>
          </p:cNvSpPr>
          <p:nvPr>
            <p:ph idx="1"/>
          </p:nvPr>
        </p:nvSpPr>
        <p:spPr/>
        <p:txBody>
          <a:bodyPr/>
          <a:lstStyle/>
          <a:p>
            <a:r>
              <a:rPr lang="en-GB" dirty="0" smtClean="0"/>
              <a:t>If you have any questions about Read, Write </a:t>
            </a:r>
            <a:r>
              <a:rPr lang="en-GB" dirty="0" err="1" smtClean="0"/>
              <a:t>inc</a:t>
            </a:r>
            <a:r>
              <a:rPr lang="en-GB" dirty="0" smtClean="0"/>
              <a:t>, please ask your child’s class teacher.</a:t>
            </a:r>
            <a:endParaRPr lang="en-GB" dirty="0"/>
          </a:p>
        </p:txBody>
      </p:sp>
    </p:spTree>
    <p:extLst>
      <p:ext uri="{BB962C8B-B14F-4D97-AF65-F5344CB8AC3E}">
        <p14:creationId xmlns:p14="http://schemas.microsoft.com/office/powerpoint/2010/main" val="667862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ea typeface="ＭＳ Ｐゴシック" pitchFamily="34" charset="-128"/>
              </a:rPr>
              <a:t>Reading by six:</a:t>
            </a:r>
            <a:br>
              <a:rPr lang="en-US" dirty="0">
                <a:solidFill>
                  <a:schemeClr val="tx1"/>
                </a:solidFill>
                <a:ea typeface="ＭＳ Ｐゴシック" pitchFamily="34" charset="-128"/>
              </a:rPr>
            </a:br>
            <a:r>
              <a:rPr lang="en-US" dirty="0">
                <a:solidFill>
                  <a:schemeClr val="tx1"/>
                </a:solidFill>
                <a:ea typeface="ＭＳ Ｐゴシック" pitchFamily="34" charset="-128"/>
              </a:rPr>
              <a:t>‘How the best schools do it’</a:t>
            </a:r>
            <a:endParaRPr lang="en-GB" dirty="0">
              <a:solidFill>
                <a:schemeClr val="tx1"/>
              </a:solidFill>
            </a:endParaRPr>
          </a:p>
        </p:txBody>
      </p:sp>
      <p:sp>
        <p:nvSpPr>
          <p:cNvPr id="3" name="Content Placeholder 2"/>
          <p:cNvSpPr>
            <a:spLocks noGrp="1"/>
          </p:cNvSpPr>
          <p:nvPr>
            <p:ph idx="1"/>
          </p:nvPr>
        </p:nvSpPr>
        <p:spPr/>
        <p:txBody>
          <a:bodyPr/>
          <a:lstStyle/>
          <a:p>
            <a:r>
              <a:rPr lang="en-US" dirty="0">
                <a:ea typeface="ＭＳ Ｐゴシック" pitchFamily="34" charset="-128"/>
              </a:rPr>
              <a:t>‘Effective teachers are highly trained to instill the principles of phonics, can identify the learning needs of young children, and </a:t>
            </a:r>
            <a:r>
              <a:rPr lang="en-US" dirty="0" err="1">
                <a:ea typeface="ＭＳ Ｐゴシック" pitchFamily="34" charset="-128"/>
              </a:rPr>
              <a:t>recognise</a:t>
            </a:r>
            <a:r>
              <a:rPr lang="en-US" dirty="0">
                <a:ea typeface="ＭＳ Ｐゴシック" pitchFamily="34" charset="-128"/>
              </a:rPr>
              <a:t> and overcome the barriers that impede learning.’</a:t>
            </a:r>
          </a:p>
          <a:p>
            <a:endParaRPr lang="en-US" dirty="0">
              <a:ea typeface="ＭＳ Ｐゴシック" pitchFamily="34" charset="-128"/>
            </a:endParaRPr>
          </a:p>
          <a:p>
            <a:r>
              <a:rPr lang="en-US" dirty="0">
                <a:ea typeface="ＭＳ Ｐゴシック" pitchFamily="34" charset="-128"/>
              </a:rPr>
              <a:t>HMI </a:t>
            </a:r>
            <a:r>
              <a:rPr lang="en-US" dirty="0" err="1">
                <a:ea typeface="ＭＳ Ｐゴシック" pitchFamily="34" charset="-128"/>
              </a:rPr>
              <a:t>Ofsted</a:t>
            </a:r>
            <a:r>
              <a:rPr lang="en-US" dirty="0">
                <a:ea typeface="ＭＳ Ｐゴシック" pitchFamily="34" charset="-128"/>
              </a:rPr>
              <a:t> report on ‘Reading by Six’</a:t>
            </a:r>
          </a:p>
          <a:p>
            <a:r>
              <a:rPr lang="en-US" dirty="0">
                <a:ea typeface="ＭＳ Ｐゴシック" pitchFamily="34" charset="-128"/>
              </a:rPr>
              <a:t>December 2010</a:t>
            </a:r>
          </a:p>
          <a:p>
            <a:pPr marL="0" indent="0">
              <a:buNone/>
            </a:pPr>
            <a:endParaRPr lang="en-GB" dirty="0"/>
          </a:p>
        </p:txBody>
      </p:sp>
    </p:spTree>
    <p:extLst>
      <p:ext uri="{BB962C8B-B14F-4D97-AF65-F5344CB8AC3E}">
        <p14:creationId xmlns:p14="http://schemas.microsoft.com/office/powerpoint/2010/main" val="274478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a:t>
            </a:r>
            <a:r>
              <a:rPr lang="en-GB" i="1" dirty="0"/>
              <a:t>Read Write Inc. </a:t>
            </a:r>
            <a:r>
              <a:rPr lang="en-GB" dirty="0"/>
              <a:t>Phonics?</a:t>
            </a:r>
          </a:p>
        </p:txBody>
      </p:sp>
      <p:sp>
        <p:nvSpPr>
          <p:cNvPr id="3" name="Content Placeholder 2"/>
          <p:cNvSpPr>
            <a:spLocks noGrp="1"/>
          </p:cNvSpPr>
          <p:nvPr>
            <p:ph idx="1"/>
          </p:nvPr>
        </p:nvSpPr>
        <p:spPr/>
        <p:txBody>
          <a:bodyPr>
            <a:normAutofit fontScale="70000" lnSpcReduction="20000"/>
          </a:bodyPr>
          <a:lstStyle/>
          <a:p>
            <a:r>
              <a:rPr lang="en-GB" dirty="0" smtClean="0"/>
              <a:t>The scheme is rooted in synthetic phonics – which </a:t>
            </a:r>
            <a:r>
              <a:rPr lang="en-US" dirty="0" smtClean="0"/>
              <a:t>offers </a:t>
            </a:r>
            <a:r>
              <a:rPr lang="en-US" dirty="0"/>
              <a:t>the vast majority of young children the best and most direct route to becoming skilled readers and writers</a:t>
            </a:r>
            <a:endParaRPr lang="en-GB" dirty="0" smtClean="0"/>
          </a:p>
          <a:p>
            <a:pPr marL="0" indent="0">
              <a:buNone/>
            </a:pPr>
            <a:endParaRPr lang="en-GB" dirty="0" smtClean="0"/>
          </a:p>
          <a:p>
            <a:r>
              <a:rPr lang="en-GB" dirty="0" smtClean="0"/>
              <a:t>Tried </a:t>
            </a:r>
            <a:r>
              <a:rPr lang="en-GB" dirty="0"/>
              <a:t>and tested over many years</a:t>
            </a:r>
          </a:p>
          <a:p>
            <a:endParaRPr lang="en-GB" dirty="0"/>
          </a:p>
          <a:p>
            <a:r>
              <a:rPr lang="en-GB" dirty="0"/>
              <a:t>Systematic and </a:t>
            </a:r>
            <a:r>
              <a:rPr lang="en-GB" dirty="0" smtClean="0"/>
              <a:t>structured, therefore resulting in rapid teaching and learning of sounds and blending</a:t>
            </a:r>
            <a:endParaRPr lang="en-GB" dirty="0"/>
          </a:p>
          <a:p>
            <a:endParaRPr lang="en-GB" dirty="0"/>
          </a:p>
          <a:p>
            <a:r>
              <a:rPr lang="en-US" dirty="0"/>
              <a:t>Early success in </a:t>
            </a:r>
            <a:r>
              <a:rPr lang="en-US" dirty="0" smtClean="0"/>
              <a:t>reading - </a:t>
            </a:r>
            <a:r>
              <a:rPr lang="en-GB" dirty="0" smtClean="0"/>
              <a:t>When </a:t>
            </a:r>
            <a:r>
              <a:rPr lang="en-GB" dirty="0"/>
              <a:t>children know these sounds well and they can blend, they read books that are carefully matched to the sounds they know. Which means that children are successful from the very beginning! </a:t>
            </a:r>
          </a:p>
          <a:p>
            <a:pPr marL="0" indent="0">
              <a:buNone/>
            </a:pPr>
            <a:endParaRPr lang="en-US" dirty="0"/>
          </a:p>
          <a:p>
            <a:r>
              <a:rPr lang="en-US" dirty="0"/>
              <a:t>Training and ongoing staff </a:t>
            </a:r>
            <a:r>
              <a:rPr lang="en-US" dirty="0" smtClean="0"/>
              <a:t>development</a:t>
            </a:r>
          </a:p>
          <a:p>
            <a:endParaRPr lang="en-US" dirty="0"/>
          </a:p>
          <a:p>
            <a:pPr marL="0" indent="0">
              <a:buNone/>
            </a:pPr>
            <a:endParaRPr lang="en-GB" dirty="0"/>
          </a:p>
        </p:txBody>
      </p:sp>
    </p:spTree>
    <p:extLst>
      <p:ext uri="{BB962C8B-B14F-4D97-AF65-F5344CB8AC3E}">
        <p14:creationId xmlns:p14="http://schemas.microsoft.com/office/powerpoint/2010/main" val="329010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Read Write </a:t>
            </a:r>
            <a:r>
              <a:rPr lang="en-GB" dirty="0" err="1"/>
              <a:t>Inc</a:t>
            </a:r>
            <a:r>
              <a:rPr lang="en-GB" dirty="0"/>
              <a:t> Phonics?</a:t>
            </a:r>
          </a:p>
        </p:txBody>
      </p:sp>
      <p:sp>
        <p:nvSpPr>
          <p:cNvPr id="3" name="Content Placeholder 2"/>
          <p:cNvSpPr>
            <a:spLocks noGrp="1"/>
          </p:cNvSpPr>
          <p:nvPr>
            <p:ph idx="1"/>
          </p:nvPr>
        </p:nvSpPr>
        <p:spPr/>
        <p:txBody>
          <a:bodyPr>
            <a:normAutofit/>
          </a:bodyPr>
          <a:lstStyle/>
          <a:p>
            <a:r>
              <a:rPr lang="en-GB" dirty="0" smtClean="0"/>
              <a:t>It is a rapid Learn to read programme that children can use as a foundation for using reading to learn for the rest of their lives.</a:t>
            </a:r>
          </a:p>
          <a:p>
            <a:pPr>
              <a:spcBef>
                <a:spcPct val="0"/>
              </a:spcBef>
            </a:pPr>
            <a:r>
              <a:rPr lang="en-US" dirty="0"/>
              <a:t>All of us will have been in the learn to read phase at some time in our lives. The quicker we </a:t>
            </a:r>
            <a:r>
              <a:rPr lang="en-US" i="1" dirty="0" smtClean="0"/>
              <a:t>learn </a:t>
            </a:r>
            <a:r>
              <a:rPr lang="en-US" i="1" dirty="0"/>
              <a:t>to read</a:t>
            </a:r>
            <a:r>
              <a:rPr lang="en-US" dirty="0"/>
              <a:t>, the sooner we can start to </a:t>
            </a:r>
            <a:r>
              <a:rPr lang="en-US" i="1" dirty="0"/>
              <a:t>read to </a:t>
            </a:r>
            <a:r>
              <a:rPr lang="en-US" i="1" dirty="0" smtClean="0"/>
              <a:t>learn.</a:t>
            </a:r>
          </a:p>
          <a:p>
            <a:pPr>
              <a:spcBef>
                <a:spcPct val="0"/>
              </a:spcBef>
            </a:pPr>
            <a:r>
              <a:rPr lang="en-GB" dirty="0" smtClean="0"/>
              <a:t>Read </a:t>
            </a:r>
            <a:r>
              <a:rPr lang="en-GB" dirty="0"/>
              <a:t>Write Inc. lasts two years for most </a:t>
            </a:r>
            <a:r>
              <a:rPr lang="en-GB" dirty="0" smtClean="0"/>
              <a:t>children. At </a:t>
            </a:r>
            <a:r>
              <a:rPr lang="en-GB" dirty="0" err="1" smtClean="0"/>
              <a:t>Nanpean</a:t>
            </a:r>
            <a:r>
              <a:rPr lang="en-GB" dirty="0" smtClean="0"/>
              <a:t> School, they begin in Reception and continue with Read, Write </a:t>
            </a:r>
            <a:r>
              <a:rPr lang="en-GB" dirty="0" err="1" smtClean="0"/>
              <a:t>inc</a:t>
            </a:r>
            <a:r>
              <a:rPr lang="en-GB" dirty="0" smtClean="0"/>
              <a:t> through years 1 and 2.</a:t>
            </a:r>
            <a:endParaRPr lang="en-GB" dirty="0"/>
          </a:p>
        </p:txBody>
      </p:sp>
    </p:spTree>
    <p:extLst>
      <p:ext uri="{BB962C8B-B14F-4D97-AF65-F5344CB8AC3E}">
        <p14:creationId xmlns:p14="http://schemas.microsoft.com/office/powerpoint/2010/main" val="198114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is it for?</a:t>
            </a:r>
          </a:p>
        </p:txBody>
      </p:sp>
      <p:sp>
        <p:nvSpPr>
          <p:cNvPr id="3" name="Content Placeholder 2"/>
          <p:cNvSpPr>
            <a:spLocks noGrp="1"/>
          </p:cNvSpPr>
          <p:nvPr>
            <p:ph idx="1"/>
          </p:nvPr>
        </p:nvSpPr>
        <p:spPr/>
        <p:txBody>
          <a:bodyPr>
            <a:normAutofit fontScale="85000" lnSpcReduction="20000"/>
          </a:bodyPr>
          <a:lstStyle/>
          <a:p>
            <a:r>
              <a:rPr lang="en-US" dirty="0">
                <a:latin typeface="Arial Unicode MS" pitchFamily="34" charset="-128"/>
              </a:rPr>
              <a:t>Four-year-olds </a:t>
            </a:r>
            <a:r>
              <a:rPr lang="en-US" dirty="0" smtClean="0">
                <a:latin typeface="Arial Unicode MS" pitchFamily="34" charset="-128"/>
              </a:rPr>
              <a:t>plus - </a:t>
            </a:r>
            <a:r>
              <a:rPr lang="en-GB" dirty="0"/>
              <a:t>In using </a:t>
            </a:r>
            <a:r>
              <a:rPr lang="en-GB" i="1" dirty="0"/>
              <a:t>Read Write Inc</a:t>
            </a:r>
            <a:r>
              <a:rPr lang="en-GB" dirty="0"/>
              <a:t>. we will ensure two things: That new children who come to our school read fluently by the age of 7.</a:t>
            </a:r>
            <a:endParaRPr lang="en-US" dirty="0">
              <a:latin typeface="Arial Unicode MS" pitchFamily="34" charset="-128"/>
            </a:endParaRPr>
          </a:p>
          <a:p>
            <a:endParaRPr lang="en-US" dirty="0">
              <a:latin typeface="Arial Unicode MS" pitchFamily="34" charset="-128"/>
            </a:endParaRPr>
          </a:p>
          <a:p>
            <a:r>
              <a:rPr lang="en-US" dirty="0">
                <a:latin typeface="Arial Unicode MS" pitchFamily="34" charset="-128"/>
              </a:rPr>
              <a:t>Older children who need to ‘catch-up</a:t>
            </a:r>
            <a:r>
              <a:rPr lang="en-US" dirty="0" smtClean="0">
                <a:latin typeface="Arial Unicode MS" pitchFamily="34" charset="-128"/>
              </a:rPr>
              <a:t>’ - </a:t>
            </a:r>
            <a:r>
              <a:rPr lang="en-GB" dirty="0"/>
              <a:t>It also catches those children who have already slipped through the net; those who are struggling. </a:t>
            </a:r>
            <a:r>
              <a:rPr lang="en-GB" i="1" dirty="0"/>
              <a:t>Read Write Inc</a:t>
            </a:r>
            <a:r>
              <a:rPr lang="en-GB" dirty="0"/>
              <a:t>. teaches all these children to read. EAL, SEN, dyslexic children also learn on this programme</a:t>
            </a:r>
            <a:r>
              <a:rPr lang="en-GB" dirty="0" smtClean="0"/>
              <a:t>.</a:t>
            </a:r>
            <a:endParaRPr lang="en-US" dirty="0">
              <a:latin typeface="Arial Unicode MS" pitchFamily="34" charset="-128"/>
            </a:endParaRPr>
          </a:p>
          <a:p>
            <a:endParaRPr lang="en-US" dirty="0">
              <a:latin typeface="Arial Unicode MS" pitchFamily="34" charset="-128"/>
            </a:endParaRPr>
          </a:p>
          <a:p>
            <a:r>
              <a:rPr lang="en-US" dirty="0">
                <a:latin typeface="Arial Unicode MS" pitchFamily="34" charset="-128"/>
              </a:rPr>
              <a:t>Children new to </a:t>
            </a:r>
            <a:r>
              <a:rPr lang="en-US" dirty="0" smtClean="0">
                <a:latin typeface="Arial Unicode MS" pitchFamily="34" charset="-128"/>
              </a:rPr>
              <a:t>English</a:t>
            </a:r>
          </a:p>
          <a:p>
            <a:pPr marL="0" indent="0">
              <a:buNone/>
            </a:pPr>
            <a:endParaRPr lang="en-US" dirty="0">
              <a:latin typeface="Arial Unicode MS" pitchFamily="34" charset="-128"/>
            </a:endParaRPr>
          </a:p>
          <a:p>
            <a:pPr>
              <a:spcBef>
                <a:spcPct val="0"/>
              </a:spcBef>
            </a:pPr>
            <a:r>
              <a:rPr lang="en-GB" dirty="0" smtClean="0"/>
              <a:t>Teaching </a:t>
            </a:r>
            <a:r>
              <a:rPr lang="en-GB" dirty="0"/>
              <a:t>and learning focuses on what children already know and what they need to learn next in order to make best possible progress - by </a:t>
            </a:r>
            <a:r>
              <a:rPr lang="en-GB" i="1" dirty="0"/>
              <a:t>stage</a:t>
            </a:r>
            <a:r>
              <a:rPr lang="en-GB" dirty="0"/>
              <a:t> not age.</a:t>
            </a:r>
          </a:p>
          <a:p>
            <a:pPr marL="0" indent="0">
              <a:buNone/>
            </a:pPr>
            <a:endParaRPr lang="en-GB" dirty="0"/>
          </a:p>
        </p:txBody>
      </p:sp>
    </p:spTree>
    <p:extLst>
      <p:ext uri="{BB962C8B-B14F-4D97-AF65-F5344CB8AC3E}">
        <p14:creationId xmlns:p14="http://schemas.microsoft.com/office/powerpoint/2010/main" val="4090743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does it work?</a:t>
            </a:r>
          </a:p>
        </p:txBody>
      </p:sp>
      <p:sp>
        <p:nvSpPr>
          <p:cNvPr id="3" name="Content Placeholder 2"/>
          <p:cNvSpPr>
            <a:spLocks noGrp="1"/>
          </p:cNvSpPr>
          <p:nvPr>
            <p:ph idx="1"/>
          </p:nvPr>
        </p:nvSpPr>
        <p:spPr/>
        <p:txBody>
          <a:bodyPr/>
          <a:lstStyle/>
          <a:p>
            <a:pPr>
              <a:buFont typeface="Wingdings" pitchFamily="2" charset="2"/>
              <a:buNone/>
            </a:pPr>
            <a:r>
              <a:rPr lang="en-GB" b="1" dirty="0"/>
              <a:t>Children:</a:t>
            </a:r>
            <a:endParaRPr lang="en-US" dirty="0"/>
          </a:p>
          <a:p>
            <a:r>
              <a:rPr lang="en-GB" dirty="0"/>
              <a:t>Learn 44 sounds and matching letters</a:t>
            </a:r>
          </a:p>
          <a:p>
            <a:endParaRPr lang="en-GB" dirty="0"/>
          </a:p>
          <a:p>
            <a:r>
              <a:rPr lang="en-GB" dirty="0"/>
              <a:t>Learn to blend sounds to read words</a:t>
            </a:r>
          </a:p>
          <a:p>
            <a:endParaRPr lang="en-GB" dirty="0"/>
          </a:p>
          <a:p>
            <a:r>
              <a:rPr lang="en-GB" dirty="0"/>
              <a:t>Read lots of specially written books</a:t>
            </a:r>
          </a:p>
          <a:p>
            <a:endParaRPr lang="en-GB" dirty="0"/>
          </a:p>
          <a:p>
            <a:pPr>
              <a:buFont typeface="Wingdings" pitchFamily="2" charset="2"/>
              <a:buNone/>
            </a:pPr>
            <a:r>
              <a:rPr lang="en-GB" dirty="0"/>
              <a:t>			This is </a:t>
            </a:r>
            <a:r>
              <a:rPr lang="en-GB" b="1" dirty="0"/>
              <a:t>decoding</a:t>
            </a:r>
          </a:p>
          <a:p>
            <a:pPr marL="0" indent="0">
              <a:buNone/>
            </a:pPr>
            <a:endParaRPr lang="en-GB" dirty="0"/>
          </a:p>
        </p:txBody>
      </p:sp>
    </p:spTree>
    <p:extLst>
      <p:ext uri="{BB962C8B-B14F-4D97-AF65-F5344CB8AC3E}">
        <p14:creationId xmlns:p14="http://schemas.microsoft.com/office/powerpoint/2010/main" val="132424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does it work?</a:t>
            </a:r>
          </a:p>
        </p:txBody>
      </p:sp>
      <p:sp>
        <p:nvSpPr>
          <p:cNvPr id="3" name="Content Placeholder 2"/>
          <p:cNvSpPr>
            <a:spLocks noGrp="1"/>
          </p:cNvSpPr>
          <p:nvPr>
            <p:ph idx="1"/>
          </p:nvPr>
        </p:nvSpPr>
        <p:spPr/>
        <p:txBody>
          <a:bodyPr/>
          <a:lstStyle/>
          <a:p>
            <a:pPr>
              <a:buFont typeface="Wingdings" pitchFamily="2" charset="2"/>
              <a:buNone/>
            </a:pPr>
            <a:r>
              <a:rPr lang="en-GB" b="1" dirty="0"/>
              <a:t>Children:</a:t>
            </a:r>
            <a:endParaRPr lang="en-US" dirty="0"/>
          </a:p>
          <a:p>
            <a:r>
              <a:rPr lang="en-US" i="1" dirty="0"/>
              <a:t>Talk a lot </a:t>
            </a:r>
            <a:r>
              <a:rPr lang="en-US" dirty="0"/>
              <a:t>about what they have read to show they understand</a:t>
            </a:r>
          </a:p>
          <a:p>
            <a:endParaRPr lang="en-US" dirty="0"/>
          </a:p>
          <a:p>
            <a:r>
              <a:rPr lang="en-US" i="1" dirty="0"/>
              <a:t>Listen to and discuss </a:t>
            </a:r>
            <a:r>
              <a:rPr lang="en-US" dirty="0"/>
              <a:t>other ideas to deepen understanding</a:t>
            </a:r>
          </a:p>
          <a:p>
            <a:pPr>
              <a:buFont typeface="Wingdings" pitchFamily="2" charset="2"/>
              <a:buNone/>
            </a:pPr>
            <a:endParaRPr lang="en-GB" dirty="0"/>
          </a:p>
          <a:p>
            <a:pPr>
              <a:buFont typeface="Wingdings" pitchFamily="2" charset="2"/>
              <a:buNone/>
            </a:pPr>
            <a:r>
              <a:rPr lang="en-GB" dirty="0"/>
              <a:t>		</a:t>
            </a:r>
          </a:p>
          <a:p>
            <a:pPr>
              <a:buFont typeface="Wingdings" pitchFamily="2" charset="2"/>
              <a:buNone/>
            </a:pPr>
            <a:r>
              <a:rPr lang="en-GB" dirty="0"/>
              <a:t>		This is </a:t>
            </a:r>
            <a:r>
              <a:rPr lang="en-GB" b="1" dirty="0"/>
              <a:t>comprehending</a:t>
            </a:r>
          </a:p>
          <a:p>
            <a:endParaRPr lang="en-GB" dirty="0"/>
          </a:p>
        </p:txBody>
      </p:sp>
    </p:spTree>
    <p:extLst>
      <p:ext uri="{BB962C8B-B14F-4D97-AF65-F5344CB8AC3E}">
        <p14:creationId xmlns:p14="http://schemas.microsoft.com/office/powerpoint/2010/main" val="313327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Sounds</a:t>
            </a:r>
            <a:endParaRPr lang="en-GB" dirty="0"/>
          </a:p>
        </p:txBody>
      </p:sp>
      <p:sp>
        <p:nvSpPr>
          <p:cNvPr id="3" name="Content Placeholder 2"/>
          <p:cNvSpPr>
            <a:spLocks noGrp="1"/>
          </p:cNvSpPr>
          <p:nvPr>
            <p:ph idx="1"/>
          </p:nvPr>
        </p:nvSpPr>
        <p:spPr/>
        <p:txBody>
          <a:bodyPr/>
          <a:lstStyle/>
          <a:p>
            <a:pPr>
              <a:buFont typeface="Wingdings" pitchFamily="2" charset="2"/>
              <a:buNone/>
            </a:pPr>
            <a:r>
              <a:rPr lang="en-GB" dirty="0" smtClean="0"/>
              <a:t>All </a:t>
            </a:r>
            <a:r>
              <a:rPr lang="en-GB" dirty="0"/>
              <a:t>words are made up of sounds</a:t>
            </a:r>
          </a:p>
          <a:p>
            <a:pPr>
              <a:buFont typeface="Wingdings" pitchFamily="2" charset="2"/>
              <a:buNone/>
            </a:pPr>
            <a:r>
              <a:rPr lang="en-GB" dirty="0"/>
              <a:t>                  </a:t>
            </a:r>
          </a:p>
          <a:p>
            <a:pPr>
              <a:buFont typeface="Wingdings" pitchFamily="2" charset="2"/>
              <a:buNone/>
            </a:pPr>
            <a:r>
              <a:rPr lang="en-GB" dirty="0" smtClean="0"/>
              <a:t>In </a:t>
            </a:r>
            <a:r>
              <a:rPr lang="en-GB" dirty="0"/>
              <a:t>English there are 44     </a:t>
            </a:r>
            <a:endParaRPr lang="en-GB" dirty="0" smtClean="0"/>
          </a:p>
          <a:p>
            <a:pPr>
              <a:buFont typeface="Wingdings" pitchFamily="2" charset="2"/>
              <a:buNone/>
            </a:pPr>
            <a:endParaRPr lang="en-GB" dirty="0"/>
          </a:p>
          <a:p>
            <a:pPr>
              <a:buFont typeface="Wingdings" pitchFamily="2" charset="2"/>
              <a:buNone/>
            </a:pPr>
            <a:r>
              <a:rPr lang="en-GB" dirty="0" smtClean="0"/>
              <a:t>Read Write </a:t>
            </a:r>
            <a:r>
              <a:rPr lang="en-GB" dirty="0" err="1" smtClean="0"/>
              <a:t>inc</a:t>
            </a:r>
            <a:r>
              <a:rPr lang="en-GB" dirty="0" smtClean="0"/>
              <a:t> uses </a:t>
            </a:r>
            <a:r>
              <a:rPr lang="en-GB" dirty="0"/>
              <a:t>pure sounds (‘m’ not’ </a:t>
            </a:r>
            <a:r>
              <a:rPr lang="en-GB" dirty="0" err="1"/>
              <a:t>muh</a:t>
            </a:r>
            <a:r>
              <a:rPr lang="en-GB" dirty="0"/>
              <a:t>’, ’s’ </a:t>
            </a:r>
            <a:r>
              <a:rPr lang="en-GB" dirty="0" smtClean="0"/>
              <a:t>not ‘</a:t>
            </a:r>
            <a:r>
              <a:rPr lang="en-GB" dirty="0" err="1" smtClean="0"/>
              <a:t>suh</a:t>
            </a:r>
            <a:r>
              <a:rPr lang="en-GB" dirty="0"/>
              <a:t>’, etc.) so that your child will be able to blend the sounds into words more easily. </a:t>
            </a:r>
            <a:r>
              <a:rPr lang="en-GB" dirty="0" smtClean="0"/>
              <a:t>                  </a:t>
            </a:r>
            <a:endParaRPr lang="en-GB" dirty="0"/>
          </a:p>
          <a:p>
            <a:pPr marL="0" indent="0">
              <a:buNone/>
            </a:pPr>
            <a:endParaRPr lang="en-GB" dirty="0"/>
          </a:p>
        </p:txBody>
      </p:sp>
    </p:spTree>
    <p:extLst>
      <p:ext uri="{BB962C8B-B14F-4D97-AF65-F5344CB8AC3E}">
        <p14:creationId xmlns:p14="http://schemas.microsoft.com/office/powerpoint/2010/main" val="2009466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Graphemes</a:t>
            </a:r>
            <a:endParaRPr lang="en-GB"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None/>
            </a:pPr>
            <a:r>
              <a:rPr lang="en-GB" dirty="0"/>
              <a:t>A grapheme is a sound written down</a:t>
            </a:r>
          </a:p>
          <a:p>
            <a:pPr>
              <a:buFont typeface="Wingdings" pitchFamily="2" charset="2"/>
              <a:buNone/>
            </a:pPr>
            <a:endParaRPr lang="en-GB" dirty="0"/>
          </a:p>
          <a:p>
            <a:pPr>
              <a:buFont typeface="Wingdings" pitchFamily="2" charset="2"/>
              <a:buNone/>
            </a:pPr>
            <a:r>
              <a:rPr lang="en-GB" dirty="0"/>
              <a:t>English has more than 150 graphemes </a:t>
            </a:r>
          </a:p>
          <a:p>
            <a:pPr>
              <a:buFont typeface="Wingdings" pitchFamily="2" charset="2"/>
              <a:buNone/>
            </a:pPr>
            <a:endParaRPr lang="en-GB" dirty="0"/>
          </a:p>
          <a:p>
            <a:pPr algn="ctr">
              <a:buFont typeface="Wingdings" pitchFamily="2" charset="2"/>
              <a:buNone/>
            </a:pPr>
            <a:endParaRPr lang="en-GB" dirty="0"/>
          </a:p>
          <a:p>
            <a:pPr algn="ctr">
              <a:buFont typeface="Wingdings" pitchFamily="2" charset="2"/>
              <a:buNone/>
            </a:pPr>
            <a:r>
              <a:rPr lang="en-GB" dirty="0"/>
              <a:t>A complex code!</a:t>
            </a:r>
          </a:p>
          <a:p>
            <a:r>
              <a:rPr lang="en-GB" dirty="0" smtClean="0"/>
              <a:t>In English </a:t>
            </a:r>
            <a:r>
              <a:rPr lang="en-GB" dirty="0"/>
              <a:t>we have more than 150 ways to represent the 44 sounds using our 26 alphabet letters so groups of letters are used as well as single letters – these are called graphemes. </a:t>
            </a:r>
            <a:r>
              <a:rPr lang="en-GB" dirty="0" smtClean="0"/>
              <a:t>We </a:t>
            </a:r>
            <a:r>
              <a:rPr lang="en-GB" dirty="0"/>
              <a:t>teach the 100 most commonly used graphemes for the 44 </a:t>
            </a:r>
            <a:r>
              <a:rPr lang="en-GB" dirty="0" smtClean="0"/>
              <a:t>sounds systematically </a:t>
            </a:r>
            <a:r>
              <a:rPr lang="en-GB" dirty="0"/>
              <a:t>and very thoroughly.</a:t>
            </a:r>
            <a:endParaRPr lang="en-US" dirty="0"/>
          </a:p>
          <a:p>
            <a:endParaRPr lang="en-GB" dirty="0"/>
          </a:p>
        </p:txBody>
      </p:sp>
    </p:spTree>
    <p:extLst>
      <p:ext uri="{BB962C8B-B14F-4D97-AF65-F5344CB8AC3E}">
        <p14:creationId xmlns:p14="http://schemas.microsoft.com/office/powerpoint/2010/main" val="291360822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ketchbook">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Sketchbook">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ketchbook">
      <a:fillStyleLst>
        <a:solidFill>
          <a:schemeClr val="phClr"/>
        </a:solidFill>
        <a:gradFill rotWithShape="1">
          <a:gsLst>
            <a:gs pos="0">
              <a:schemeClr val="phClr">
                <a:tint val="10000"/>
                <a:alpha val="94000"/>
                <a:satMod val="120000"/>
                <a:lumMod val="110000"/>
              </a:schemeClr>
            </a:gs>
            <a:gs pos="100000">
              <a:schemeClr val="phClr">
                <a:tint val="80000"/>
                <a:shade val="100000"/>
                <a:satMod val="140000"/>
                <a:lumMod val="120000"/>
              </a:schemeClr>
            </a:gs>
          </a:gsLst>
          <a:lin ang="5400000" scaled="0"/>
        </a:gradFill>
        <a:gradFill rotWithShape="1">
          <a:gsLst>
            <a:gs pos="0">
              <a:schemeClr val="phClr">
                <a:tint val="100000"/>
                <a:shade val="100000"/>
                <a:satMod val="100000"/>
                <a:lumMod val="90000"/>
              </a:schemeClr>
            </a:gs>
            <a:gs pos="100000">
              <a:schemeClr val="phClr">
                <a:tint val="95000"/>
                <a:shade val="100000"/>
                <a:satMod val="110000"/>
                <a:lumMod val="105000"/>
              </a:schemeClr>
            </a:gs>
          </a:gsLst>
          <a:path path="circle">
            <a:fillToRect l="40000" t="100000" r="40000" b="100000"/>
          </a:path>
        </a:gradFill>
      </a:fillStyleLst>
      <a:lnStyleLst>
        <a:ln w="9525" cap="flat" cmpd="sng" algn="ctr">
          <a:solidFill>
            <a:schemeClr val="phClr"/>
          </a:solidFill>
          <a:prstDash val="solid"/>
        </a:ln>
        <a:ln w="19050"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outerShdw blurRad="50800" dist="12700" dir="5400000" rotWithShape="0">
              <a:srgbClr val="000000">
                <a:alpha val="37000"/>
              </a:srgbClr>
            </a:outerShdw>
          </a:effectLst>
        </a:effectStyle>
        <a:effectStyle>
          <a:effectLst>
            <a:outerShdw blurRad="50800" dist="25400" dir="5040000" rotWithShape="0">
              <a:srgbClr val="000000">
                <a:alpha val="44000"/>
              </a:srgbClr>
            </a:outerShdw>
          </a:effectLst>
          <a:scene3d>
            <a:camera prst="orthographicFront">
              <a:rot lat="0" lon="0" rev="0"/>
            </a:camera>
            <a:lightRig rig="threePt" dir="tl"/>
          </a:scene3d>
          <a:sp3d prstMaterial="dkEdge">
            <a:bevelT w="38100" h="25400" prst="coolSlant"/>
          </a:sp3d>
        </a:effectStyle>
      </a:effectStyleLst>
      <a:bgFillStyleLst>
        <a:solidFill>
          <a:schemeClr val="phClr"/>
        </a:solidFill>
        <a:blipFill rotWithShape="1">
          <a:blip xmlns:r="http://schemas.openxmlformats.org/officeDocument/2006/relationships" r:embed="rId1">
            <a:duotone>
              <a:schemeClr val="phClr">
                <a:shade val="55000"/>
                <a:lumMod val="90000"/>
              </a:schemeClr>
              <a:schemeClr val="phClr">
                <a:tint val="92000"/>
                <a:satMod val="120000"/>
                <a:lumMod val="103000"/>
              </a:schemeClr>
            </a:duotone>
          </a:blip>
          <a:stretch/>
        </a:blipFill>
        <a:blipFill rotWithShape="1">
          <a:blip xmlns:r="http://schemas.openxmlformats.org/officeDocument/2006/relationships" r:embed="rId2">
            <a:duotone>
              <a:schemeClr val="phClr">
                <a:shade val="96000"/>
              </a:schemeClr>
              <a:schemeClr val="phClr">
                <a:tint val="98000"/>
              </a:schemeClr>
            </a:duotone>
          </a:blip>
          <a:tile tx="0" ty="0" sx="50000" sy="5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2FB298AE669754483203D0962B0AD34" ma:contentTypeVersion="0" ma:contentTypeDescription="Create a new document." ma:contentTypeScope="" ma:versionID="78a3c5a44fea2b3004f61c7730ae4048">
  <xsd:schema xmlns:xsd="http://www.w3.org/2001/XMLSchema" xmlns:xs="http://www.w3.org/2001/XMLSchema" xmlns:p="http://schemas.microsoft.com/office/2006/metadata/properties" targetNamespace="http://schemas.microsoft.com/office/2006/metadata/properties" ma:root="true" ma:fieldsID="53d3ce752f89babdaafdc570ef9d508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3BDADC-1D56-46C2-BAD2-703D56B58474}"/>
</file>

<file path=customXml/itemProps2.xml><?xml version="1.0" encoding="utf-8"?>
<ds:datastoreItem xmlns:ds="http://schemas.openxmlformats.org/officeDocument/2006/customXml" ds:itemID="{4C29483B-1463-4F1E-AA19-E3EBAFB153FF}"/>
</file>

<file path=customXml/itemProps3.xml><?xml version="1.0" encoding="utf-8"?>
<ds:datastoreItem xmlns:ds="http://schemas.openxmlformats.org/officeDocument/2006/customXml" ds:itemID="{C808F309-63FE-4ABA-9456-A2212B16D720}"/>
</file>

<file path=docProps/app.xml><?xml version="1.0" encoding="utf-8"?>
<Properties xmlns="http://schemas.openxmlformats.org/officeDocument/2006/extended-properties" xmlns:vt="http://schemas.openxmlformats.org/officeDocument/2006/docPropsVTypes">
  <Template/>
  <TotalTime>52</TotalTime>
  <Words>774</Words>
  <Application>Microsoft Office PowerPoint</Application>
  <PresentationFormat>On-screen Show (4:3)</PresentationFormat>
  <Paragraphs>106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Sketchbook</vt:lpstr>
      <vt:lpstr>Read, write inc</vt:lpstr>
      <vt:lpstr>Reading by six: ‘How the best schools do it’</vt:lpstr>
      <vt:lpstr>Why Read Write Inc. Phonics?</vt:lpstr>
      <vt:lpstr>What is Read Write Inc Phonics?</vt:lpstr>
      <vt:lpstr>Who is it for?</vt:lpstr>
      <vt:lpstr>How does it work?</vt:lpstr>
      <vt:lpstr>How does it work?</vt:lpstr>
      <vt:lpstr>Sounds</vt:lpstr>
      <vt:lpstr>Graphemes</vt:lpstr>
      <vt:lpstr>Fred</vt:lpstr>
      <vt:lpstr>How can you help your child?</vt:lpstr>
      <vt:lpstr>And...</vt:lpstr>
      <vt:lpstr>Also by…</vt:lpstr>
      <vt:lpstr>Happy R-ea-d-i-ng</vt:lpstr>
    </vt:vector>
  </TitlesOfParts>
  <Company>Nanpean Primary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 write inc</dc:title>
  <dc:creator>Kerry Dash</dc:creator>
  <cp:lastModifiedBy>Kerry Dash</cp:lastModifiedBy>
  <cp:revision>4</cp:revision>
  <dcterms:created xsi:type="dcterms:W3CDTF">2013-10-09T10:41:39Z</dcterms:created>
  <dcterms:modified xsi:type="dcterms:W3CDTF">2013-10-09T11:34:24Z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0x01010092FB298AE669754483203D0962B0AD34</vt:lpwstr>
  </property>
</Properties>
</file>